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8" r:id="rId3"/>
    <p:sldId id="259" r:id="rId4"/>
    <p:sldId id="260" r:id="rId5"/>
    <p:sldId id="261" r:id="rId6"/>
    <p:sldId id="270" r:id="rId7"/>
    <p:sldId id="278" r:id="rId8"/>
    <p:sldId id="282" r:id="rId9"/>
    <p:sldId id="271" r:id="rId10"/>
    <p:sldId id="273" r:id="rId11"/>
    <p:sldId id="279" r:id="rId12"/>
    <p:sldId id="274" r:id="rId13"/>
    <p:sldId id="280" r:id="rId14"/>
    <p:sldId id="28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4ED5641-48E8-4007-9E88-7C3861004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9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5D93E-8023-4CF5-B84B-308855DDE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36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CA7F8-21E4-4B8B-9B8A-BDD93055B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4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0235C-2FA4-4315-BF15-002ECB0CE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3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AFF5928-352F-4FEE-BCE0-3EAA6E9B8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2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38F05B6-7247-472B-AA8B-03FFBE2B7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4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574A60-3B2C-40CF-A629-507BD2BB0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1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0F187-2311-41F8-9ED3-3CDB5EA46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70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884A83-EAD1-41FE-AF7A-D1339E361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0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FABCD-578D-49E3-82D5-81FA848F7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7060C380-358B-4954-9FE8-75B81C733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518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43D5CA5A-BD66-4399-B1EA-0A2021965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26" r:id="rId2"/>
    <p:sldLayoutId id="2147483831" r:id="rId3"/>
    <p:sldLayoutId id="2147483832" r:id="rId4"/>
    <p:sldLayoutId id="2147483833" r:id="rId5"/>
    <p:sldLayoutId id="2147483827" r:id="rId6"/>
    <p:sldLayoutId id="2147483834" r:id="rId7"/>
    <p:sldLayoutId id="2147483828" r:id="rId8"/>
    <p:sldLayoutId id="2147483835" r:id="rId9"/>
    <p:sldLayoutId id="2147483829" r:id="rId10"/>
    <p:sldLayoutId id="21474838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438400"/>
            <a:ext cx="8229600" cy="1676400"/>
          </a:xfrm>
        </p:spPr>
        <p:txBody>
          <a:bodyPr/>
          <a:lstStyle/>
          <a:p>
            <a:pPr eaLnBrk="1" hangingPunct="1"/>
            <a:r>
              <a:rPr lang="sr-Cyrl-RS" sz="5400" smtClean="0"/>
              <a:t>ПРАВЦИ У ПСИХОЛОГИЈИ</a:t>
            </a:r>
            <a:endParaRPr lang="en-US" sz="5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sr-Cyrl-RS" smtClean="0"/>
              <a:t>ГЕШТАЛТ ПСИХОЛОГИЈА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828800"/>
            <a:ext cx="8229600" cy="4378325"/>
          </a:xfrm>
        </p:spPr>
        <p:txBody>
          <a:bodyPr/>
          <a:lstStyle/>
          <a:p>
            <a:pPr eaLnBrk="1" hangingPunct="1"/>
            <a:r>
              <a:rPr lang="ru-RU" sz="2800" smtClean="0"/>
              <a:t>Оснивачи и време: </a:t>
            </a:r>
            <a:r>
              <a:rPr lang="ru-RU" sz="2400" smtClean="0"/>
              <a:t>М. Вертхајмер, К. Кофка, В. Келер – 1912. (</a:t>
            </a:r>
            <a:r>
              <a:rPr lang="ru-RU" sz="2400" i="1" smtClean="0"/>
              <a:t>фи</a:t>
            </a:r>
            <a:r>
              <a:rPr lang="ru-RU" sz="2400" smtClean="0"/>
              <a:t>-феномен) </a:t>
            </a:r>
          </a:p>
          <a:p>
            <a:pPr eaLnBrk="1" hangingPunct="1"/>
            <a:endParaRPr lang="ru-RU" sz="2800" smtClean="0"/>
          </a:p>
          <a:p>
            <a:pPr eaLnBrk="1" hangingPunct="1"/>
            <a:r>
              <a:rPr lang="ru-RU" sz="2800" smtClean="0"/>
              <a:t>Предмет: </a:t>
            </a:r>
            <a:r>
              <a:rPr lang="ru-RU" sz="2400" smtClean="0"/>
              <a:t>појаве свести и понашање</a:t>
            </a:r>
          </a:p>
          <a:p>
            <a:pPr eaLnBrk="1" hangingPunct="1"/>
            <a:r>
              <a:rPr lang="ru-RU" sz="2800" smtClean="0"/>
              <a:t>Постулати: </a:t>
            </a:r>
          </a:p>
          <a:p>
            <a:pPr lvl="1" eaLnBrk="1" hangingPunct="1"/>
            <a:r>
              <a:rPr lang="ru-RU" sz="2500" smtClean="0"/>
              <a:t>Примарност целине и несводљивост на збир делова</a:t>
            </a:r>
          </a:p>
          <a:p>
            <a:pPr lvl="1" eaLnBrk="1" hangingPunct="1"/>
            <a:r>
              <a:rPr lang="ru-RU" sz="2500" smtClean="0"/>
              <a:t>Принцип изоморфизма</a:t>
            </a:r>
          </a:p>
          <a:p>
            <a:pPr eaLnBrk="1" hangingPunct="1"/>
            <a:r>
              <a:rPr lang="ru-RU" sz="2800" smtClean="0"/>
              <a:t>Метода: </a:t>
            </a:r>
            <a:r>
              <a:rPr lang="ru-RU" sz="2400" smtClean="0"/>
              <a:t>феноменолошка</a:t>
            </a:r>
          </a:p>
          <a:p>
            <a:pPr eaLnBrk="1" hangingPunct="1"/>
            <a:r>
              <a:rPr lang="ru-RU" sz="2800" smtClean="0"/>
              <a:t>Допринос: </a:t>
            </a:r>
            <a:r>
              <a:rPr lang="ru-RU" sz="2400" smtClean="0"/>
              <a:t>психологија перцепције, мишљења, учења, емоција, психологија личности, психотерапија</a:t>
            </a:r>
            <a:endParaRPr lang="en-US" sz="2400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79650"/>
            <a:ext cx="7715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289175"/>
            <a:ext cx="83185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28"/>
          <a:stretch>
            <a:fillRect/>
          </a:stretch>
        </p:blipFill>
        <p:spPr bwMode="auto">
          <a:xfrm>
            <a:off x="7086600" y="2289175"/>
            <a:ext cx="99060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sr-Cyrl-RS" smtClean="0"/>
              <a:t>ЕГЗИСТЕНЦИЈАЛИСТИЧКА ПСИХОЛОГИЈА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defRPr/>
            </a:pPr>
            <a:r>
              <a:rPr lang="sr-Cyrl-RS" dirty="0" smtClean="0"/>
              <a:t>Оснивачи, заступници и време: </a:t>
            </a:r>
            <a:r>
              <a:rPr lang="sr-Cyrl-RS" sz="2400" dirty="0" smtClean="0"/>
              <a:t>М. Бос, Л. Бинсвангер, Роло Меј, Виктор Франкл и </a:t>
            </a:r>
          </a:p>
          <a:p>
            <a:pPr marL="0" indent="0">
              <a:buNone/>
              <a:defRPr/>
            </a:pPr>
            <a:r>
              <a:rPr lang="sr-Cyrl-RS" sz="2400" dirty="0"/>
              <a:t> </a:t>
            </a:r>
            <a:r>
              <a:rPr lang="sr-Cyrl-RS" sz="2400" dirty="0" smtClean="0"/>
              <a:t>    Ирвин Јалом –   око 1940.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RS" sz="2800" dirty="0" smtClean="0"/>
              <a:t>Предмет</a:t>
            </a:r>
            <a:r>
              <a:rPr lang="hr-HR" sz="2800" dirty="0" smtClean="0"/>
              <a:t>: </a:t>
            </a:r>
            <a:r>
              <a:rPr lang="sr-Cyrl-RS" sz="2200" dirty="0" smtClean="0"/>
              <a:t>појединац и његови егзистенцијални проблеми</a:t>
            </a:r>
            <a:r>
              <a:rPr lang="hr-HR" sz="2200" dirty="0" smtClean="0"/>
              <a:t> (</a:t>
            </a:r>
            <a:r>
              <a:rPr lang="sr-Cyrl-RS" sz="2200" dirty="0" smtClean="0"/>
              <a:t>осећање усамљености, стрепње, празнине, питање патње, смрти, слободе, одговорности и смисла живота)</a:t>
            </a:r>
            <a:r>
              <a:rPr lang="hr-HR" sz="2200" dirty="0" smtClean="0"/>
              <a:t> </a:t>
            </a:r>
            <a:endParaRPr lang="sr-Cyrl-RS" sz="2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RS" sz="2800" dirty="0" smtClean="0"/>
              <a:t>Постулат</a:t>
            </a:r>
            <a:r>
              <a:rPr lang="hr-HR" sz="2800" dirty="0" smtClean="0"/>
              <a:t>: </a:t>
            </a:r>
            <a:r>
              <a:rPr lang="sr-Cyrl-RS" sz="2200" dirty="0" smtClean="0"/>
              <a:t>Човек нема своју унапред дату природу, егзистенција претходи есенцији</a:t>
            </a:r>
            <a:endParaRPr lang="hr-HR" sz="2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RS" sz="2800" dirty="0" smtClean="0"/>
              <a:t>Метод</a:t>
            </a:r>
            <a:r>
              <a:rPr lang="hr-HR" sz="2800" dirty="0" smtClean="0"/>
              <a:t>: </a:t>
            </a:r>
            <a:r>
              <a:rPr lang="sr-Cyrl-RS" sz="2200" dirty="0" smtClean="0"/>
              <a:t>феноменолошки, идиографски</a:t>
            </a:r>
            <a:endParaRPr lang="hr-HR" sz="2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RS" sz="2800" dirty="0" smtClean="0"/>
              <a:t>Циљ: </a:t>
            </a:r>
            <a:r>
              <a:rPr lang="sr-Cyrl-RS" sz="2200" dirty="0" smtClean="0"/>
              <a:t>разумевање субјективног света конкретне особе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RS" sz="2800" dirty="0" smtClean="0"/>
              <a:t>Допринос: </a:t>
            </a:r>
            <a:r>
              <a:rPr lang="sr-Cyrl-RS" sz="2200" dirty="0" smtClean="0"/>
              <a:t>психологија личности, психологија снова, стваралаштва, психологија развоја, психотерапија</a:t>
            </a:r>
            <a:endParaRPr lang="en-US" sz="2200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057400"/>
            <a:ext cx="107632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6" r="16872" b="33298"/>
          <a:stretch>
            <a:fillRect/>
          </a:stretch>
        </p:blipFill>
        <p:spPr bwMode="auto">
          <a:xfrm>
            <a:off x="7696200" y="2057400"/>
            <a:ext cx="990600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sr-Cyrl-RS" smtClean="0"/>
              <a:t>ХУМАНИСТИЧКА ПСИХОЛОГИЈА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288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Cyrl-RS" sz="2800" dirty="0" smtClean="0"/>
              <a:t>Оснивачи и време: </a:t>
            </a:r>
            <a:r>
              <a:rPr lang="sr-Cyrl-RS" sz="2200" dirty="0" smtClean="0"/>
              <a:t>Абрахам Маслов</a:t>
            </a:r>
            <a:r>
              <a:rPr lang="hr-HR" sz="2200" dirty="0" smtClean="0"/>
              <a:t>, </a:t>
            </a:r>
            <a:endParaRPr lang="sr-Cyrl-RS" sz="2200" dirty="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Cyrl-RS" sz="2200" dirty="0"/>
              <a:t> </a:t>
            </a:r>
            <a:r>
              <a:rPr lang="sr-Cyrl-RS" sz="2200" dirty="0" smtClean="0"/>
              <a:t>     Карл Роџерс</a:t>
            </a:r>
            <a:r>
              <a:rPr lang="hr-HR" sz="2200" dirty="0" smtClean="0"/>
              <a:t>, </a:t>
            </a:r>
            <a:r>
              <a:rPr lang="sr-Cyrl-RS" sz="2200" dirty="0" smtClean="0"/>
              <a:t>Гордон Олпорт – око 1950</a:t>
            </a:r>
            <a:r>
              <a:rPr lang="sr-Cyrl-RS" sz="28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endParaRPr lang="hr-HR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RS" sz="2800" dirty="0" smtClean="0"/>
              <a:t>Предмет</a:t>
            </a:r>
            <a:r>
              <a:rPr lang="hr-HR" sz="2800" dirty="0" smtClean="0"/>
              <a:t>: </a:t>
            </a:r>
            <a:r>
              <a:rPr lang="sr-Cyrl-RS" sz="2200" dirty="0" smtClean="0"/>
              <a:t>личност у целини, суштински људски проблеми</a:t>
            </a:r>
            <a:r>
              <a:rPr lang="hr-HR" sz="2200" dirty="0" smtClean="0"/>
              <a:t> (</a:t>
            </a:r>
            <a:r>
              <a:rPr lang="sr-Cyrl-RS" sz="2200" dirty="0" smtClean="0"/>
              <a:t>идентитет, слика о себи, идеали, вредности, љубав, стваралаштво, самоостварење ...)</a:t>
            </a:r>
            <a:r>
              <a:rPr lang="hr-HR" sz="2200" dirty="0" smtClean="0"/>
              <a:t> </a:t>
            </a:r>
            <a:endParaRPr lang="sr-Cyrl-RS" sz="2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RS" sz="2800" dirty="0" smtClean="0"/>
              <a:t>Постулати</a:t>
            </a:r>
            <a:r>
              <a:rPr lang="hr-HR" sz="2800" dirty="0" smtClean="0"/>
              <a:t>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RS" sz="2200" dirty="0" smtClean="0"/>
              <a:t>Човекова природа је добра или неутрална</a:t>
            </a:r>
            <a:endParaRPr lang="hr-HR" sz="22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r-Cyrl-RS" sz="2200" dirty="0" smtClean="0"/>
              <a:t>Здрава, интегрисана, зрела личност је</a:t>
            </a:r>
            <a:r>
              <a:rPr lang="hr-HR" sz="2200" dirty="0" smtClean="0"/>
              <a:t> </a:t>
            </a:r>
            <a:r>
              <a:rPr lang="sr-Cyrl-RS" sz="2200" dirty="0" smtClean="0"/>
              <a:t>модел изучавања</a:t>
            </a:r>
            <a:endParaRPr lang="hr-HR" sz="2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RS" sz="2800" dirty="0" smtClean="0"/>
              <a:t>Метод</a:t>
            </a:r>
            <a:r>
              <a:rPr lang="hr-HR" sz="2800" dirty="0" smtClean="0"/>
              <a:t>: </a:t>
            </a:r>
            <a:r>
              <a:rPr lang="sr-Cyrl-RS" sz="2200" dirty="0" smtClean="0"/>
              <a:t>феноменолошки, идиографски</a:t>
            </a:r>
            <a:endParaRPr lang="hr-HR" sz="2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RS" sz="2800" dirty="0" smtClean="0"/>
              <a:t>Циљ: </a:t>
            </a:r>
            <a:r>
              <a:rPr lang="sr-Cyrl-RS" sz="2200" dirty="0" smtClean="0"/>
              <a:t>упознавање и подстицање самоактуализације личности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RS" sz="2800" dirty="0" smtClean="0"/>
              <a:t>Допринос</a:t>
            </a:r>
            <a:r>
              <a:rPr lang="hr-HR" sz="2800" dirty="0" smtClean="0"/>
              <a:t>: </a:t>
            </a:r>
            <a:r>
              <a:rPr lang="sr-Cyrl-RS" sz="2200" dirty="0" smtClean="0"/>
              <a:t>психологија личности, мотивација, идентитет, вредности</a:t>
            </a:r>
            <a:endParaRPr lang="en-US" sz="2200" dirty="0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4" b="18175"/>
          <a:stretch>
            <a:fillRect/>
          </a:stretch>
        </p:blipFill>
        <p:spPr bwMode="auto">
          <a:xfrm>
            <a:off x="6127750" y="1828800"/>
            <a:ext cx="1143000" cy="131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sr-Cyrl-RS" smtClean="0"/>
              <a:t>КОГНИТИВНА ПСИХОЛОГИЈА</a:t>
            </a:r>
            <a:endParaRPr lang="en-US" smtClean="0"/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sr-Cyrl-RS" sz="2200" smtClean="0"/>
              <a:t>Оснивач и време: Улрик Најсер </a:t>
            </a:r>
          </a:p>
          <a:p>
            <a:r>
              <a:rPr lang="sr-Cyrl-RS" sz="2200" smtClean="0"/>
              <a:t>– око 1960</a:t>
            </a:r>
          </a:p>
          <a:p>
            <a:endParaRPr lang="sr-Cyrl-RS" sz="2200" smtClean="0"/>
          </a:p>
          <a:p>
            <a:r>
              <a:rPr lang="sr-Cyrl-RS" sz="2200" smtClean="0"/>
              <a:t>П</a:t>
            </a:r>
            <a:r>
              <a:rPr lang="sr-Latn-CS" sz="2200" smtClean="0"/>
              <a:t>редмет</a:t>
            </a:r>
            <a:r>
              <a:rPr lang="sr-Cyrl-RS" sz="2200" smtClean="0"/>
              <a:t>:</a:t>
            </a:r>
            <a:r>
              <a:rPr lang="sr-Latn-CS" sz="2200" smtClean="0"/>
              <a:t> </a:t>
            </a:r>
            <a:r>
              <a:rPr lang="sr-Latn-CS" sz="2200" smtClean="0">
                <a:latin typeface="Calibri" pitchFamily="34" charset="0"/>
                <a:cs typeface="Calibri" pitchFamily="34" charset="0"/>
              </a:rPr>
              <a:t>начин на који људи одабирају, прерађују, осмишљавају, чувају и користе информације. </a:t>
            </a:r>
            <a:r>
              <a:rPr lang="sr-Cyrl-RS" sz="2200" smtClean="0">
                <a:cs typeface="Calibri" pitchFamily="34" charset="0"/>
              </a:rPr>
              <a:t> </a:t>
            </a:r>
          </a:p>
          <a:p>
            <a:r>
              <a:rPr lang="sr-Cyrl-RS" sz="2200" b="1" smtClean="0">
                <a:cs typeface="Calibri" pitchFamily="34" charset="0"/>
              </a:rPr>
              <a:t>Постулат</a:t>
            </a:r>
            <a:r>
              <a:rPr lang="sr-Cyrl-RS" sz="2200" smtClean="0">
                <a:cs typeface="Calibri" pitchFamily="34" charset="0"/>
              </a:rPr>
              <a:t>: Сазнајни процеси (опажање, мишљење) одређују емоције и понашање људи. </a:t>
            </a:r>
          </a:p>
          <a:p>
            <a:r>
              <a:rPr lang="sr-Cyrl-RS" sz="2200" b="1" smtClean="0">
                <a:cs typeface="Calibri" pitchFamily="34" charset="0"/>
              </a:rPr>
              <a:t>Чињенице</a:t>
            </a:r>
            <a:r>
              <a:rPr lang="sr-Cyrl-RS" sz="2200" smtClean="0">
                <a:cs typeface="Calibri" pitchFamily="34" charset="0"/>
              </a:rPr>
              <a:t>: </a:t>
            </a:r>
            <a:r>
              <a:rPr lang="sr-Cyrl-RS" sz="2200" smtClean="0"/>
              <a:t>Свести и понашања</a:t>
            </a:r>
            <a:r>
              <a:rPr lang="sr-Latn-CS" sz="2200" smtClean="0"/>
              <a:t> </a:t>
            </a:r>
            <a:endParaRPr lang="sr-Cyrl-RS" sz="2200" smtClean="0"/>
          </a:p>
          <a:p>
            <a:r>
              <a:rPr lang="sr-Cyrl-RS" sz="2200" b="1" smtClean="0"/>
              <a:t>Метод</a:t>
            </a:r>
            <a:r>
              <a:rPr lang="sr-Cyrl-RS" sz="2200" smtClean="0"/>
              <a:t>: </a:t>
            </a:r>
            <a:r>
              <a:rPr lang="sr-Latn-CS" sz="2200" smtClean="0">
                <a:latin typeface="Calibri" pitchFamily="34" charset="0"/>
                <a:cs typeface="Calibri" pitchFamily="34" charset="0"/>
              </a:rPr>
              <a:t>објективним методама</a:t>
            </a:r>
            <a:r>
              <a:rPr lang="sr-Cyrl-RS" sz="2200" smtClean="0">
                <a:cs typeface="Calibri" pitchFamily="34" charset="0"/>
              </a:rPr>
              <a:t> изучавају се посредујуће менталне појаве (О варијабле)</a:t>
            </a:r>
            <a:r>
              <a:rPr lang="sr-Latn-CS" sz="2200" smtClean="0">
                <a:latin typeface="Calibri" pitchFamily="34" charset="0"/>
                <a:cs typeface="Calibri" pitchFamily="34" charset="0"/>
              </a:rPr>
              <a:t>. </a:t>
            </a:r>
            <a:endParaRPr lang="sr-Cyrl-RS" sz="2200" smtClean="0">
              <a:cs typeface="Calibri" pitchFamily="34" charset="0"/>
            </a:endParaRPr>
          </a:p>
          <a:p>
            <a:r>
              <a:rPr lang="sr-Cyrl-RS" sz="2200" b="1" smtClean="0"/>
              <a:t>Допринос</a:t>
            </a:r>
            <a:r>
              <a:rPr lang="sr-Cyrl-RS" sz="2200" smtClean="0"/>
              <a:t>: психологија когнитивних процеса, мотива, емоција, вредности и личности</a:t>
            </a:r>
            <a:endParaRPr lang="en-US" sz="2200" smtClean="0"/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371600"/>
            <a:ext cx="1065213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sr-Cyrl-RS" smtClean="0"/>
              <a:t>ПОЗИТИВНА ПСИХОЛОГИЈА</a:t>
            </a:r>
            <a:endParaRPr lang="en-US" smtClean="0"/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sr-Cyrl-RS" smtClean="0"/>
              <a:t>Оснивач и време: </a:t>
            </a:r>
            <a:r>
              <a:rPr lang="sr-Cyrl-RS" sz="2400" smtClean="0"/>
              <a:t>Мартин Селигман </a:t>
            </a:r>
          </a:p>
          <a:p>
            <a:r>
              <a:rPr lang="sr-Cyrl-RS" sz="2400" smtClean="0"/>
              <a:t>- 1998</a:t>
            </a:r>
          </a:p>
          <a:p>
            <a:r>
              <a:rPr lang="sr-Cyrl-RS" sz="2800" smtClean="0"/>
              <a:t>Предмет</a:t>
            </a:r>
            <a:r>
              <a:rPr lang="sr-Cyrl-RS" sz="2400" smtClean="0"/>
              <a:t>: позитивне и негативне психичке појаве</a:t>
            </a:r>
          </a:p>
          <a:p>
            <a:r>
              <a:rPr lang="sr-Cyrl-RS" sz="2800" smtClean="0"/>
              <a:t>Постулат</a:t>
            </a:r>
            <a:r>
              <a:rPr lang="sr-Cyrl-RS" sz="2400" smtClean="0"/>
              <a:t>: људи желе не само да буду мање несрећни и мање болесни, већ и да буду срећни и здрави</a:t>
            </a:r>
          </a:p>
          <a:p>
            <a:r>
              <a:rPr lang="sr-Cyrl-RS" sz="2800" smtClean="0"/>
              <a:t>Метод</a:t>
            </a:r>
            <a:r>
              <a:rPr lang="sr-Cyrl-RS" sz="2400" smtClean="0"/>
              <a:t>: само објективни, егзактни и експериментални</a:t>
            </a:r>
          </a:p>
          <a:p>
            <a:r>
              <a:rPr lang="sr-Cyrl-RS" sz="2800" smtClean="0"/>
              <a:t>Циљ</a:t>
            </a:r>
            <a:r>
              <a:rPr lang="sr-Cyrl-RS" sz="2400" smtClean="0"/>
              <a:t>: истражити позитивне емоције, срећу, смисао, мудрост, квалитетан живот</a:t>
            </a:r>
          </a:p>
          <a:p>
            <a:r>
              <a:rPr lang="sr-Cyrl-RS" sz="2800" smtClean="0"/>
              <a:t>Допринос</a:t>
            </a:r>
            <a:r>
              <a:rPr lang="sr-Cyrl-RS" sz="2400" smtClean="0"/>
              <a:t>: психологија личности, социјална психологија, психологија емоција, педагошка психологија</a:t>
            </a:r>
            <a:endParaRPr lang="en-US" sz="2400" smtClean="0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88" r="15717" b="33804"/>
          <a:stretch>
            <a:fillRect/>
          </a:stretch>
        </p:blipFill>
        <p:spPr bwMode="auto">
          <a:xfrm>
            <a:off x="6715125" y="1295400"/>
            <a:ext cx="122872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RS" smtClean="0"/>
              <a:t>ШТА СУ ПРАВЦИ У ПСИХОЛОГИЈИ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pPr eaLnBrk="1" hangingPunct="1"/>
            <a:r>
              <a:rPr lang="sr-Latn-CS" sz="2000" dirty="0" smtClean="0">
                <a:latin typeface="Arial" charset="0"/>
                <a:cs typeface="Arial" charset="0"/>
              </a:rPr>
              <a:t>Правац у психологији </a:t>
            </a:r>
            <a:r>
              <a:rPr lang="en-US" sz="2000" dirty="0" smtClean="0">
                <a:latin typeface="Arial" charset="0"/>
                <a:cs typeface="Arial" charset="0"/>
              </a:rPr>
              <a:t> </a:t>
            </a:r>
            <a:r>
              <a:rPr lang="sr-Latn-CS" sz="2000" dirty="0" smtClean="0">
                <a:latin typeface="Arial" charset="0"/>
                <a:cs typeface="Arial" charset="0"/>
              </a:rPr>
              <a:t>је најопштија психолошка теорија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sr-Cyrl-RS" sz="2000" dirty="0" smtClean="0">
                <a:latin typeface="Arial" charset="0"/>
                <a:cs typeface="Arial" charset="0"/>
              </a:rPr>
              <a:t>која интегрише све </a:t>
            </a:r>
            <a:r>
              <a:rPr lang="sr-Cyrl-RS" sz="2000" dirty="0" smtClean="0">
                <a:latin typeface="Arial" charset="0"/>
                <a:cs typeface="Arial" charset="0"/>
              </a:rPr>
              <a:t>битне психолошке </a:t>
            </a:r>
            <a:r>
              <a:rPr lang="sr-Cyrl-RS" sz="2000" dirty="0" smtClean="0">
                <a:latin typeface="Arial" charset="0"/>
                <a:cs typeface="Arial" charset="0"/>
              </a:rPr>
              <a:t>чињенице, хипотезе, принципе и законе у </a:t>
            </a:r>
            <a:r>
              <a:rPr lang="sr-Cyrl-RS" sz="2000" dirty="0" smtClean="0">
                <a:latin typeface="Arial" charset="0"/>
                <a:cs typeface="Arial" charset="0"/>
              </a:rPr>
              <a:t>један складан </a:t>
            </a:r>
            <a:r>
              <a:rPr lang="sr-Cyrl-RS" sz="2000" dirty="0" smtClean="0">
                <a:latin typeface="Arial" charset="0"/>
                <a:cs typeface="Arial" charset="0"/>
              </a:rPr>
              <a:t>систем.</a:t>
            </a:r>
            <a:r>
              <a:rPr lang="sr-Latn-CS" sz="2000" dirty="0" smtClean="0">
                <a:latin typeface="Arial" charset="0"/>
                <a:cs typeface="Arial" charset="0"/>
              </a:rPr>
              <a:t> 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sr-Cyrl-RS" sz="2000" dirty="0" smtClean="0">
                <a:latin typeface="Arial" charset="0"/>
                <a:cs typeface="Arial" charset="0"/>
              </a:rPr>
              <a:t>Он</a:t>
            </a:r>
            <a:r>
              <a:rPr lang="sr-Latn-CS" sz="2000" dirty="0" smtClean="0">
                <a:latin typeface="Arial" charset="0"/>
                <a:cs typeface="Arial" charset="0"/>
              </a:rPr>
              <a:t> са </a:t>
            </a:r>
            <a:r>
              <a:rPr lang="sr-Cyrl-RS" sz="2000" dirty="0" smtClean="0">
                <a:latin typeface="Arial" charset="0"/>
                <a:cs typeface="Arial" charset="0"/>
              </a:rPr>
              <a:t>једне </a:t>
            </a:r>
            <a:r>
              <a:rPr lang="sr-Latn-CS" sz="2000" dirty="0" smtClean="0">
                <a:latin typeface="Arial" charset="0"/>
                <a:cs typeface="Arial" charset="0"/>
              </a:rPr>
              <a:t>одређене тачке гледишта, логички доследно</a:t>
            </a:r>
            <a:r>
              <a:rPr lang="sr-Cyrl-RS" sz="2000" dirty="0" smtClean="0">
                <a:latin typeface="Arial" charset="0"/>
                <a:cs typeface="Arial" charset="0"/>
              </a:rPr>
              <a:t>,</a:t>
            </a:r>
            <a:r>
              <a:rPr lang="sr-Latn-CS" sz="2000" dirty="0" smtClean="0">
                <a:latin typeface="Arial" charset="0"/>
                <a:cs typeface="Arial" charset="0"/>
              </a:rPr>
              <a:t> опи</a:t>
            </a:r>
            <a:r>
              <a:rPr lang="sr-Cyrl-RS" sz="2000" dirty="0" smtClean="0">
                <a:latin typeface="Arial" charset="0"/>
                <a:cs typeface="Arial" charset="0"/>
              </a:rPr>
              <a:t>сује</a:t>
            </a:r>
            <a:r>
              <a:rPr lang="sr-Latn-CS" sz="2000" dirty="0" smtClean="0">
                <a:latin typeface="Arial" charset="0"/>
                <a:cs typeface="Arial" charset="0"/>
              </a:rPr>
              <a:t> и обја</a:t>
            </a:r>
            <a:r>
              <a:rPr lang="sr-Cyrl-RS" sz="2000" dirty="0" smtClean="0">
                <a:latin typeface="Arial" charset="0"/>
                <a:cs typeface="Arial" charset="0"/>
              </a:rPr>
              <a:t>шњава</a:t>
            </a:r>
            <a:r>
              <a:rPr lang="sr-Latn-CS" sz="2000" dirty="0" smtClean="0">
                <a:latin typeface="Arial" charset="0"/>
                <a:cs typeface="Arial" charset="0"/>
              </a:rPr>
              <a:t> свеукупност психичких збивања. </a:t>
            </a:r>
            <a:endParaRPr lang="sr-Cyrl-RS" sz="2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sr-Cyrl-RS" sz="2000" dirty="0" smtClean="0">
                <a:latin typeface="Arial" charset="0"/>
                <a:cs typeface="Arial" charset="0"/>
              </a:rPr>
              <a:t>Психолошки правац</a:t>
            </a:r>
            <a:r>
              <a:rPr lang="en-US" sz="2000" dirty="0" smtClean="0">
                <a:latin typeface="Arial" charset="0"/>
                <a:cs typeface="Arial" charset="0"/>
              </a:rPr>
              <a:t> </a:t>
            </a:r>
            <a:r>
              <a:rPr lang="sr-Cyrl-RS" sz="2000" dirty="0" smtClean="0">
                <a:latin typeface="Arial" charset="0"/>
                <a:cs typeface="Arial" charset="0"/>
              </a:rPr>
              <a:t>има улогу да </a:t>
            </a:r>
            <a:r>
              <a:rPr lang="sr-Latn-CS" sz="2000" dirty="0" smtClean="0">
                <a:latin typeface="Arial" charset="0"/>
                <a:cs typeface="Arial" charset="0"/>
              </a:rPr>
              <a:t>усмерава психолошка истраживања. </a:t>
            </a:r>
            <a:endParaRPr lang="sr-Cyrl-RS" sz="20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sz="2800" dirty="0" smtClean="0">
              <a:sym typeface="Symbol" pitchFamily="18" charset="2"/>
            </a:endParaRPr>
          </a:p>
        </p:txBody>
      </p:sp>
      <p:sp>
        <p:nvSpPr>
          <p:cNvPr id="10244" name="Content Placeholder 1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pPr eaLnBrk="1" hangingPunct="1"/>
            <a:r>
              <a:rPr lang="sr-Latn-CS" sz="2000" dirty="0" smtClean="0">
                <a:latin typeface="Arial" charset="0"/>
                <a:cs typeface="Arial" charset="0"/>
              </a:rPr>
              <a:t>Историја психологије је историја различитих психолошких праваца и њихове борбе за првенство. </a:t>
            </a:r>
            <a:endParaRPr lang="sr-Cyrl-RS" sz="2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sr-Cyrl-RS" sz="2000" dirty="0" smtClean="0">
                <a:latin typeface="Arial" charset="0"/>
                <a:cs typeface="Arial" charset="0"/>
              </a:rPr>
              <a:t>Сваки правац на свој начин </a:t>
            </a:r>
            <a:r>
              <a:rPr lang="sr-Cyrl-RS" sz="2000" dirty="0" smtClean="0">
                <a:latin typeface="Arial" charset="0"/>
                <a:cs typeface="Arial" charset="0"/>
                <a:sym typeface="Symbol" pitchFamily="18" charset="2"/>
              </a:rPr>
              <a:t>дефинише:</a:t>
            </a:r>
            <a:r>
              <a:rPr lang="sr-Cyrl-RS" sz="2400" dirty="0" smtClean="0">
                <a:latin typeface="Arial" charset="0"/>
                <a:cs typeface="Arial" charset="0"/>
                <a:sym typeface="Symbol" pitchFamily="18" charset="2"/>
              </a:rPr>
              <a:t> </a:t>
            </a:r>
          </a:p>
          <a:p>
            <a:pPr lvl="1" eaLnBrk="1" hangingPunct="1"/>
            <a:r>
              <a:rPr lang="sr-Cyrl-RS" sz="2000" dirty="0" smtClean="0">
                <a:latin typeface="Arial" charset="0"/>
                <a:cs typeface="Arial" charset="0"/>
                <a:sym typeface="Symbol" pitchFamily="18" charset="2"/>
              </a:rPr>
              <a:t>предмет </a:t>
            </a:r>
          </a:p>
          <a:p>
            <a:pPr lvl="1" eaLnBrk="1" hangingPunct="1"/>
            <a:r>
              <a:rPr lang="sr-Cyrl-RS" sz="2000" dirty="0" smtClean="0">
                <a:latin typeface="Arial" charset="0"/>
                <a:cs typeface="Arial" charset="0"/>
                <a:sym typeface="Symbol" pitchFamily="18" charset="2"/>
              </a:rPr>
              <a:t>основне постулате </a:t>
            </a:r>
          </a:p>
          <a:p>
            <a:pPr lvl="1" eaLnBrk="1" hangingPunct="1"/>
            <a:r>
              <a:rPr lang="sr-Cyrl-RS" sz="2000" dirty="0" smtClean="0">
                <a:latin typeface="Arial" charset="0"/>
                <a:cs typeface="Arial" charset="0"/>
                <a:sym typeface="Symbol" pitchFamily="18" charset="2"/>
              </a:rPr>
              <a:t>методе </a:t>
            </a:r>
          </a:p>
          <a:p>
            <a:pPr lvl="1" eaLnBrk="1" hangingPunct="1"/>
            <a:r>
              <a:rPr lang="sr-Cyrl-RS" sz="2000" dirty="0" smtClean="0">
                <a:latin typeface="Arial" charset="0"/>
                <a:cs typeface="Arial" charset="0"/>
                <a:sym typeface="Symbol" pitchFamily="18" charset="2"/>
              </a:rPr>
              <a:t>врсту </a:t>
            </a:r>
            <a:r>
              <a:rPr lang="sr-Cyrl-RS" sz="2000" dirty="0" smtClean="0">
                <a:latin typeface="Arial" charset="0"/>
                <a:cs typeface="Arial" charset="0"/>
                <a:sym typeface="Symbol" pitchFamily="18" charset="2"/>
              </a:rPr>
              <a:t>чињеница и</a:t>
            </a:r>
            <a:endParaRPr lang="sr-Cyrl-RS" sz="2000" dirty="0" smtClean="0">
              <a:latin typeface="Arial" charset="0"/>
              <a:cs typeface="Arial" charset="0"/>
              <a:sym typeface="Symbol" pitchFamily="18" charset="2"/>
            </a:endParaRPr>
          </a:p>
          <a:p>
            <a:pPr lvl="1" eaLnBrk="1" hangingPunct="1"/>
            <a:r>
              <a:rPr lang="sr-Cyrl-RS" sz="2000" dirty="0" smtClean="0">
                <a:latin typeface="Arial" charset="0"/>
                <a:cs typeface="Arial" charset="0"/>
                <a:sym typeface="Symbol" pitchFamily="18" charset="2"/>
              </a:rPr>
              <a:t>циљ</a:t>
            </a:r>
          </a:p>
          <a:p>
            <a:pPr marL="366713" lvl="1" indent="0" eaLnBrk="1" hangingPunct="1">
              <a:buNone/>
            </a:pPr>
            <a:r>
              <a:rPr lang="sr-Cyrl-RS" sz="2000" dirty="0" smtClean="0">
                <a:latin typeface="Arial" charset="0"/>
                <a:cs typeface="Arial" charset="0"/>
                <a:sym typeface="Symbol" pitchFamily="18" charset="2"/>
              </a:rPr>
              <a:t>психологије као науке</a:t>
            </a:r>
            <a:endParaRPr lang="hr-HR" sz="2000" dirty="0" smtClean="0">
              <a:latin typeface="Arial" charset="0"/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sz="3600" dirty="0" smtClean="0">
              <a:sym typeface="Symbol" pitchFamily="18" charset="2"/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  <p:bldP spid="1024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24700" y="5926138"/>
            <a:ext cx="1905000" cy="6477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sr-Cyrl-RS" b="1" dirty="0"/>
              <a:t>Позитивна  </a:t>
            </a:r>
          </a:p>
          <a:p>
            <a:pPr algn="ctr">
              <a:defRPr/>
            </a:pPr>
            <a:r>
              <a:rPr lang="sr-Cyrl-RS" b="1" dirty="0"/>
              <a:t>психологија</a:t>
            </a:r>
            <a:endParaRPr lang="en-US" b="1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050"/>
            <a:ext cx="7696200" cy="868363"/>
          </a:xfrm>
        </p:spPr>
        <p:txBody>
          <a:bodyPr/>
          <a:lstStyle/>
          <a:p>
            <a:pPr algn="ctr" eaLnBrk="1" hangingPunct="1"/>
            <a:r>
              <a:rPr lang="sr-Cyrl-RS" smtClean="0"/>
              <a:t>ПРЕГЛЕД ОДНОСА ПРАВАЦА</a:t>
            </a:r>
            <a:endParaRPr lang="en-US" smtClean="0"/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4572000" y="5826125"/>
            <a:ext cx="1981200" cy="8096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sr-Cyrl-RS" b="1" dirty="0"/>
              <a:t>Хуманистичка </a:t>
            </a:r>
          </a:p>
          <a:p>
            <a:pPr algn="ctr">
              <a:defRPr/>
            </a:pPr>
            <a:r>
              <a:rPr lang="sr-Cyrl-RS" b="1" dirty="0"/>
              <a:t>психологија</a:t>
            </a:r>
            <a:endParaRPr lang="en-US" b="1" dirty="0"/>
          </a:p>
        </p:txBody>
      </p:sp>
      <p:sp>
        <p:nvSpPr>
          <p:cNvPr id="11268" name="Rectangle 12"/>
          <p:cNvSpPr>
            <a:spLocks noChangeArrowheads="1"/>
          </p:cNvSpPr>
          <p:nvPr/>
        </p:nvSpPr>
        <p:spPr bwMode="auto">
          <a:xfrm>
            <a:off x="2128838" y="5822950"/>
            <a:ext cx="2286000" cy="7937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sr-Cyrl-RS" sz="1600" b="1" dirty="0"/>
              <a:t>Егзистенцијалистичка</a:t>
            </a:r>
          </a:p>
          <a:p>
            <a:pPr algn="ctr">
              <a:defRPr/>
            </a:pPr>
            <a:r>
              <a:rPr lang="sr-Cyrl-RS" sz="1600" b="1" dirty="0"/>
              <a:t>психологија</a:t>
            </a:r>
            <a:endParaRPr lang="en-US" sz="1600" b="1" dirty="0"/>
          </a:p>
        </p:txBody>
      </p:sp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2426711" y="3779982"/>
            <a:ext cx="1981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Cyrl-RS" dirty="0" smtClean="0"/>
              <a:t>Рефлексологија</a:t>
            </a:r>
            <a:endParaRPr lang="en-US" dirty="0"/>
          </a:p>
        </p:txBody>
      </p:sp>
      <p:sp>
        <p:nvSpPr>
          <p:cNvPr id="11270" name="Rectangle 14"/>
          <p:cNvSpPr>
            <a:spLocks noChangeArrowheads="1"/>
          </p:cNvSpPr>
          <p:nvPr/>
        </p:nvSpPr>
        <p:spPr bwMode="auto">
          <a:xfrm>
            <a:off x="6932613" y="3733800"/>
            <a:ext cx="1981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Cyrl-RS" b="1" dirty="0"/>
              <a:t>Гешталт </a:t>
            </a:r>
          </a:p>
          <a:p>
            <a:pPr algn="ctr"/>
            <a:r>
              <a:rPr lang="sr-Cyrl-RS" b="1" dirty="0"/>
              <a:t>психологија</a:t>
            </a:r>
            <a:endParaRPr lang="en-US" b="1" dirty="0"/>
          </a:p>
        </p:txBody>
      </p:sp>
      <p:sp>
        <p:nvSpPr>
          <p:cNvPr id="11271" name="Rectangle 15"/>
          <p:cNvSpPr>
            <a:spLocks noChangeArrowheads="1"/>
          </p:cNvSpPr>
          <p:nvPr/>
        </p:nvSpPr>
        <p:spPr bwMode="auto">
          <a:xfrm>
            <a:off x="191655" y="2837873"/>
            <a:ext cx="1981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Cyrl-RS" b="1" dirty="0"/>
              <a:t> Функционализам </a:t>
            </a:r>
            <a:endParaRPr lang="en-US" b="1" dirty="0"/>
          </a:p>
        </p:txBody>
      </p:sp>
      <p:sp>
        <p:nvSpPr>
          <p:cNvPr id="11272" name="Rectangle 17"/>
          <p:cNvSpPr>
            <a:spLocks noChangeArrowheads="1"/>
          </p:cNvSpPr>
          <p:nvPr/>
        </p:nvSpPr>
        <p:spPr bwMode="auto">
          <a:xfrm>
            <a:off x="4572000" y="3733800"/>
            <a:ext cx="1981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Cyrl-RS" b="1" dirty="0"/>
              <a:t>Бихејвиоризам</a:t>
            </a:r>
            <a:endParaRPr lang="en-US" b="1" dirty="0"/>
          </a:p>
        </p:txBody>
      </p:sp>
      <p:sp>
        <p:nvSpPr>
          <p:cNvPr id="11273" name="Rectangle 18"/>
          <p:cNvSpPr>
            <a:spLocks noChangeArrowheads="1"/>
          </p:cNvSpPr>
          <p:nvPr/>
        </p:nvSpPr>
        <p:spPr bwMode="auto">
          <a:xfrm>
            <a:off x="4267200" y="1295400"/>
            <a:ext cx="1981200" cy="914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sr-Cyrl-RS" b="1" dirty="0"/>
              <a:t>Структурализам</a:t>
            </a:r>
            <a:r>
              <a:rPr lang="hr-HR" b="1" dirty="0"/>
              <a:t> </a:t>
            </a:r>
          </a:p>
          <a:p>
            <a:pPr algn="ctr">
              <a:defRPr/>
            </a:pPr>
            <a:r>
              <a:rPr lang="hr-HR" dirty="0"/>
              <a:t>(</a:t>
            </a:r>
            <a:r>
              <a:rPr lang="sr-Cyrl-RS" dirty="0"/>
              <a:t>интроспективна</a:t>
            </a:r>
            <a:r>
              <a:rPr lang="hr-HR" dirty="0"/>
              <a:t> </a:t>
            </a:r>
          </a:p>
          <a:p>
            <a:pPr algn="ctr">
              <a:defRPr/>
            </a:pPr>
            <a:r>
              <a:rPr lang="sr-Cyrl-RS" dirty="0"/>
              <a:t>психологија</a:t>
            </a:r>
            <a:r>
              <a:rPr lang="hr-HR" dirty="0"/>
              <a:t>)</a:t>
            </a:r>
            <a:endParaRPr lang="en-US" dirty="0"/>
          </a:p>
        </p:txBody>
      </p:sp>
      <p:sp>
        <p:nvSpPr>
          <p:cNvPr id="11274" name="Rectangle 19"/>
          <p:cNvSpPr>
            <a:spLocks noChangeArrowheads="1"/>
          </p:cNvSpPr>
          <p:nvPr/>
        </p:nvSpPr>
        <p:spPr bwMode="auto">
          <a:xfrm>
            <a:off x="193964" y="3962400"/>
            <a:ext cx="1981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r-Cyrl-RS" b="1" dirty="0"/>
              <a:t>Психоанализа</a:t>
            </a:r>
            <a:endParaRPr lang="en-US" b="1" dirty="0"/>
          </a:p>
        </p:txBody>
      </p:sp>
      <p:sp>
        <p:nvSpPr>
          <p:cNvPr id="11275" name="AutoShape 21"/>
          <p:cNvSpPr>
            <a:spLocks noChangeArrowheads="1"/>
          </p:cNvSpPr>
          <p:nvPr/>
        </p:nvSpPr>
        <p:spPr bwMode="auto">
          <a:xfrm>
            <a:off x="4833938" y="2476500"/>
            <a:ext cx="10287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de-DE"/>
          </a:p>
        </p:txBody>
      </p:sp>
      <p:sp>
        <p:nvSpPr>
          <p:cNvPr id="15" name="AutoShape 22"/>
          <p:cNvSpPr>
            <a:spLocks noChangeArrowheads="1"/>
          </p:cNvSpPr>
          <p:nvPr/>
        </p:nvSpPr>
        <p:spPr bwMode="auto">
          <a:xfrm rot="-5400000">
            <a:off x="6591300" y="6154738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454" y="4973999"/>
            <a:ext cx="658813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372101"/>
            <a:ext cx="658813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266" grpId="0"/>
      <p:bldP spid="11267" grpId="0" animBg="1"/>
      <p:bldP spid="11268" grpId="0" animBg="1"/>
      <p:bldP spid="11269" grpId="0" animBg="1"/>
      <p:bldP spid="11270" grpId="0" animBg="1"/>
      <p:bldP spid="11271" grpId="0" animBg="1"/>
      <p:bldP spid="11272" grpId="0" animBg="1"/>
      <p:bldP spid="11273" grpId="0" animBg="1"/>
      <p:bldP spid="11274" grpId="0" animBg="1"/>
      <p:bldP spid="11275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dirty="0" smtClean="0"/>
              <a:t>ХРОНОЛОГИЈА НАСТАНАКА ПРАВАЦА</a:t>
            </a:r>
            <a:endParaRPr lang="en-US" dirty="0" smtClean="0"/>
          </a:p>
        </p:txBody>
      </p:sp>
      <p:sp>
        <p:nvSpPr>
          <p:cNvPr id="12291" name="Line 4"/>
          <p:cNvSpPr>
            <a:spLocks noChangeShapeType="1"/>
          </p:cNvSpPr>
          <p:nvPr/>
        </p:nvSpPr>
        <p:spPr bwMode="auto">
          <a:xfrm>
            <a:off x="495300" y="3311525"/>
            <a:ext cx="8480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2819400" y="27432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/>
              <a:t>1900</a:t>
            </a:r>
            <a:endParaRPr lang="en-US"/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4038600" y="27432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/>
              <a:t>1913</a:t>
            </a:r>
            <a:endParaRPr lang="en-US"/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609600" y="2743200"/>
            <a:ext cx="91440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dirty="0" smtClean="0"/>
              <a:t>1879</a:t>
            </a:r>
            <a:endParaRPr lang="sr-Cyrl-RS" dirty="0" smtClean="0"/>
          </a:p>
          <a:p>
            <a:pPr eaLnBrk="1" hangingPunct="1">
              <a:spcBef>
                <a:spcPct val="50000"/>
              </a:spcBef>
            </a:pPr>
            <a:endParaRPr lang="en-US" dirty="0"/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6843713" y="2770188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/>
              <a:t>1950</a:t>
            </a:r>
            <a:endParaRPr lang="en-US"/>
          </a:p>
        </p:txBody>
      </p:sp>
      <p:sp>
        <p:nvSpPr>
          <p:cNvPr id="12296" name="Text Box 9"/>
          <p:cNvSpPr txBox="1">
            <a:spLocks noChangeArrowheads="1"/>
          </p:cNvSpPr>
          <p:nvPr/>
        </p:nvSpPr>
        <p:spPr bwMode="auto">
          <a:xfrm>
            <a:off x="5954713" y="3581400"/>
            <a:ext cx="3048000" cy="233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Cyrl-RS" dirty="0"/>
              <a:t>егзистенцијалистичка </a:t>
            </a:r>
            <a:r>
              <a:rPr lang="sr-Cyrl-RS" dirty="0" smtClean="0"/>
              <a:t> психологија</a:t>
            </a:r>
            <a:endParaRPr lang="sr-Cyrl-RS" dirty="0"/>
          </a:p>
          <a:p>
            <a:pPr eaLnBrk="1" hangingPunct="1">
              <a:lnSpc>
                <a:spcPct val="65000"/>
              </a:lnSpc>
              <a:spcBef>
                <a:spcPct val="50000"/>
              </a:spcBef>
            </a:pPr>
            <a:r>
              <a:rPr lang="sr-Cyrl-RS" dirty="0" smtClean="0"/>
              <a:t> </a:t>
            </a:r>
          </a:p>
          <a:p>
            <a:pPr eaLnBrk="1" hangingPunct="1">
              <a:lnSpc>
                <a:spcPct val="65000"/>
              </a:lnSpc>
              <a:spcBef>
                <a:spcPct val="50000"/>
              </a:spcBef>
            </a:pPr>
            <a:r>
              <a:rPr lang="sr-Cyrl-RS" dirty="0" smtClean="0"/>
              <a:t>Хуманистичка психологија</a:t>
            </a:r>
            <a:endParaRPr lang="hr-HR" dirty="0"/>
          </a:p>
          <a:p>
            <a:pPr eaLnBrk="1" hangingPunct="1">
              <a:lnSpc>
                <a:spcPct val="65000"/>
              </a:lnSpc>
              <a:spcBef>
                <a:spcPct val="50000"/>
              </a:spcBef>
            </a:pPr>
            <a:r>
              <a:rPr lang="sr-Cyrl-RS" dirty="0" smtClean="0"/>
              <a:t>  </a:t>
            </a:r>
            <a:r>
              <a:rPr lang="en-US" dirty="0" smtClean="0"/>
              <a:t> </a:t>
            </a:r>
            <a:r>
              <a:rPr lang="sr-Cyrl-RS" dirty="0" smtClean="0"/>
              <a:t> </a:t>
            </a:r>
          </a:p>
          <a:p>
            <a:pPr eaLnBrk="1" hangingPunct="1">
              <a:lnSpc>
                <a:spcPct val="65000"/>
              </a:lnSpc>
              <a:spcBef>
                <a:spcPct val="50000"/>
              </a:spcBef>
            </a:pPr>
            <a:r>
              <a:rPr lang="sr-Cyrl-RS" dirty="0" smtClean="0"/>
              <a:t>    Когнитивна </a:t>
            </a:r>
            <a:r>
              <a:rPr lang="sr-Cyrl-RS" dirty="0"/>
              <a:t>психологија</a:t>
            </a:r>
          </a:p>
          <a:p>
            <a:pPr eaLnBrk="1" hangingPunct="1">
              <a:spcBef>
                <a:spcPct val="50000"/>
              </a:spcBef>
            </a:pPr>
            <a:endParaRPr lang="en-US" dirty="0"/>
          </a:p>
        </p:txBody>
      </p:sp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228600" y="3581400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Cyrl-RS"/>
              <a:t>структурализам</a:t>
            </a:r>
            <a:endParaRPr lang="en-US"/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1524000" y="5000625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Cyrl-RS"/>
              <a:t>функционализам</a:t>
            </a:r>
            <a:endParaRPr lang="en-US"/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3421063" y="4402138"/>
            <a:ext cx="25146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Cyrl-RS"/>
              <a:t>гешталт психологија</a:t>
            </a:r>
            <a:endParaRPr lang="en-US"/>
          </a:p>
        </p:txBody>
      </p:sp>
      <p:sp>
        <p:nvSpPr>
          <p:cNvPr id="12300" name="Text Box 13"/>
          <p:cNvSpPr txBox="1">
            <a:spLocks noChangeArrowheads="1"/>
          </p:cNvSpPr>
          <p:nvPr/>
        </p:nvSpPr>
        <p:spPr bwMode="auto">
          <a:xfrm>
            <a:off x="2590800" y="3998167"/>
            <a:ext cx="19050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sr-Cyrl-RS" dirty="0"/>
              <a:t>рефлексологија</a:t>
            </a:r>
            <a:endParaRPr lang="hr-HR" dirty="0"/>
          </a:p>
        </p:txBody>
      </p:sp>
      <p:sp>
        <p:nvSpPr>
          <p:cNvPr id="12301" name="Text Box 14"/>
          <p:cNvSpPr txBox="1">
            <a:spLocks noChangeArrowheads="1"/>
          </p:cNvSpPr>
          <p:nvPr/>
        </p:nvSpPr>
        <p:spPr bwMode="auto">
          <a:xfrm>
            <a:off x="3962400" y="3581400"/>
            <a:ext cx="182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Cyrl-RS" dirty="0"/>
              <a:t>бихејвиоризам</a:t>
            </a:r>
            <a:endParaRPr lang="en-US" dirty="0"/>
          </a:p>
        </p:txBody>
      </p:sp>
      <p:sp>
        <p:nvSpPr>
          <p:cNvPr id="12302" name="Text Box 15"/>
          <p:cNvSpPr txBox="1">
            <a:spLocks noChangeArrowheads="1"/>
          </p:cNvSpPr>
          <p:nvPr/>
        </p:nvSpPr>
        <p:spPr bwMode="auto">
          <a:xfrm>
            <a:off x="1181100" y="4344988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Cyrl-RS"/>
              <a:t>психоанализа</a:t>
            </a:r>
            <a:endParaRPr lang="en-US"/>
          </a:p>
        </p:txBody>
      </p:sp>
      <p:sp>
        <p:nvSpPr>
          <p:cNvPr id="12303" name="Line 16"/>
          <p:cNvSpPr>
            <a:spLocks noChangeShapeType="1"/>
          </p:cNvSpPr>
          <p:nvPr/>
        </p:nvSpPr>
        <p:spPr bwMode="auto">
          <a:xfrm flipV="1">
            <a:off x="990600" y="3276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7"/>
          <p:cNvSpPr>
            <a:spLocks noChangeShapeType="1"/>
          </p:cNvSpPr>
          <p:nvPr/>
        </p:nvSpPr>
        <p:spPr bwMode="auto">
          <a:xfrm flipV="1">
            <a:off x="2590800" y="3276600"/>
            <a:ext cx="0" cy="1909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18"/>
          <p:cNvSpPr>
            <a:spLocks noChangeShapeType="1"/>
          </p:cNvSpPr>
          <p:nvPr/>
        </p:nvSpPr>
        <p:spPr bwMode="auto">
          <a:xfrm flipV="1">
            <a:off x="3186404" y="3276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9"/>
          <p:cNvSpPr>
            <a:spLocks noChangeShapeType="1"/>
          </p:cNvSpPr>
          <p:nvPr/>
        </p:nvSpPr>
        <p:spPr bwMode="auto">
          <a:xfrm flipV="1">
            <a:off x="4419600" y="33115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20"/>
          <p:cNvSpPr>
            <a:spLocks noChangeShapeType="1"/>
          </p:cNvSpPr>
          <p:nvPr/>
        </p:nvSpPr>
        <p:spPr bwMode="auto">
          <a:xfrm flipV="1">
            <a:off x="2209800" y="3276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08" name="Line 21"/>
          <p:cNvSpPr>
            <a:spLocks noChangeShapeType="1"/>
          </p:cNvSpPr>
          <p:nvPr/>
        </p:nvSpPr>
        <p:spPr bwMode="auto">
          <a:xfrm flipV="1">
            <a:off x="4038600" y="3276600"/>
            <a:ext cx="11113" cy="1068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Line 22"/>
          <p:cNvSpPr>
            <a:spLocks noChangeShapeType="1"/>
          </p:cNvSpPr>
          <p:nvPr/>
        </p:nvSpPr>
        <p:spPr bwMode="auto">
          <a:xfrm flipV="1">
            <a:off x="7239000" y="3276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528149" y="5867400"/>
            <a:ext cx="14475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sr-Cyrl-RS" dirty="0"/>
              <a:t>Позитивна </a:t>
            </a:r>
            <a:endParaRPr lang="sr-Cyrl-RS" dirty="0" smtClean="0"/>
          </a:p>
          <a:p>
            <a:pPr eaLnBrk="0" hangingPunct="0"/>
            <a:r>
              <a:rPr lang="sr-Cyrl-RS" dirty="0" smtClean="0"/>
              <a:t>психологија</a:t>
            </a:r>
            <a:endParaRPr lang="sr-Cyrl-RS" dirty="0"/>
          </a:p>
        </p:txBody>
      </p:sp>
      <p:pic>
        <p:nvPicPr>
          <p:cNvPr id="12311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097" y="3213100"/>
            <a:ext cx="269875" cy="2704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355013" y="2773363"/>
            <a:ext cx="698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2000</a:t>
            </a:r>
          </a:p>
        </p:txBody>
      </p:sp>
      <p:sp>
        <p:nvSpPr>
          <p:cNvPr id="4" name="Rectangle 3"/>
          <p:cNvSpPr/>
          <p:nvPr/>
        </p:nvSpPr>
        <p:spPr>
          <a:xfrm>
            <a:off x="1768693" y="2776639"/>
            <a:ext cx="8822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189</a:t>
            </a:r>
            <a:r>
              <a:rPr lang="sr-Cyrl-RS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12292" grpId="0"/>
      <p:bldP spid="12293" grpId="0"/>
      <p:bldP spid="12294" grpId="0"/>
      <p:bldP spid="12295" grpId="0"/>
      <p:bldP spid="12296" grpId="0"/>
      <p:bldP spid="12297" grpId="0"/>
      <p:bldP spid="12298" grpId="0"/>
      <p:bldP spid="12299" grpId="0"/>
      <p:bldP spid="12300" grpId="0"/>
      <p:bldP spid="12301" grpId="0"/>
      <p:bldP spid="12302" grpId="0"/>
      <p:bldP spid="12307" grpId="0" animBg="1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sr-Cyrl-RS" smtClean="0"/>
              <a:t>СТРУКТУРАЛИЗАМ</a:t>
            </a:r>
            <a:endParaRPr 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800" dirty="0" smtClean="0"/>
              <a:t>Оснивач и време: 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ru-RU" sz="2800" dirty="0"/>
              <a:t> </a:t>
            </a:r>
            <a:r>
              <a:rPr lang="ru-RU" sz="2800" dirty="0" smtClean="0"/>
              <a:t>    </a:t>
            </a:r>
            <a:r>
              <a:rPr lang="ru-RU" sz="2400" dirty="0" smtClean="0"/>
              <a:t>Вилхелм Вунт - 1879 </a:t>
            </a:r>
            <a:endParaRPr lang="ru-RU" sz="24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ru-RU" sz="2800" dirty="0" smtClean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800" dirty="0" smtClean="0"/>
              <a:t>Предмет</a:t>
            </a:r>
            <a:r>
              <a:rPr lang="ru-RU" sz="2800" dirty="0"/>
              <a:t>: </a:t>
            </a:r>
            <a:r>
              <a:rPr lang="ru-RU" sz="2400" dirty="0" smtClean="0"/>
              <a:t>појаве </a:t>
            </a:r>
            <a:r>
              <a:rPr lang="ru-RU" sz="2400" dirty="0"/>
              <a:t>свести 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800" dirty="0" smtClean="0"/>
              <a:t>Постулат</a:t>
            </a:r>
            <a:r>
              <a:rPr lang="ru-RU" sz="2800" dirty="0"/>
              <a:t>: </a:t>
            </a:r>
            <a:r>
              <a:rPr lang="ru-RU" sz="2200" dirty="0" smtClean="0"/>
              <a:t>све појаве свести сачињене су од три </a:t>
            </a:r>
            <a:r>
              <a:rPr lang="ru-RU" sz="2200" dirty="0"/>
              <a:t>врсте елемената: осети, представе, осећања </a:t>
            </a:r>
            <a:r>
              <a:rPr lang="ru-RU" sz="2200" dirty="0" smtClean="0"/>
              <a:t>(пријатности </a:t>
            </a:r>
            <a:r>
              <a:rPr lang="ru-RU" sz="2200" dirty="0"/>
              <a:t>и </a:t>
            </a:r>
            <a:r>
              <a:rPr lang="ru-RU" sz="2200" dirty="0" smtClean="0"/>
              <a:t>непријатности). Модел: ментална хемија</a:t>
            </a:r>
            <a:endParaRPr lang="ru-RU" sz="22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800" dirty="0"/>
              <a:t>Метод: </a:t>
            </a:r>
            <a:r>
              <a:rPr lang="ru-RU" sz="2400" dirty="0" smtClean="0"/>
              <a:t>експериментална </a:t>
            </a:r>
            <a:r>
              <a:rPr lang="ru-RU" sz="2400" dirty="0"/>
              <a:t>интроспекција (тзв. метод импресије</a:t>
            </a:r>
            <a:r>
              <a:rPr lang="ru-RU" sz="2400" dirty="0" smtClean="0"/>
              <a:t>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800" dirty="0"/>
              <a:t>Циљ: </a:t>
            </a:r>
            <a:r>
              <a:rPr lang="ru-RU" sz="2200" dirty="0"/>
              <a:t>Открити </a:t>
            </a:r>
            <a:r>
              <a:rPr lang="ru-RU" sz="2200" dirty="0" smtClean="0"/>
              <a:t>структуру свести </a:t>
            </a:r>
            <a:r>
              <a:rPr lang="ru-RU" sz="2200" dirty="0"/>
              <a:t>и законе комбиновања </a:t>
            </a:r>
            <a:r>
              <a:rPr lang="ru-RU" sz="2200" dirty="0" smtClean="0"/>
              <a:t>њених елемената, као и </a:t>
            </a:r>
            <a:r>
              <a:rPr lang="sr-Cyrl-RS" sz="2200" dirty="0" smtClean="0"/>
              <a:t>њену </a:t>
            </a:r>
            <a:r>
              <a:rPr lang="ru-RU" sz="2200" dirty="0" smtClean="0"/>
              <a:t>повезаност са физиолошким процесима.</a:t>
            </a:r>
            <a:endParaRPr lang="ru-RU" sz="22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800" dirty="0" smtClean="0"/>
              <a:t>Допринос</a:t>
            </a:r>
            <a:r>
              <a:rPr lang="ru-RU" sz="2800" dirty="0"/>
              <a:t>: </a:t>
            </a:r>
            <a:r>
              <a:rPr lang="ru-RU" sz="2100" dirty="0" smtClean="0"/>
              <a:t>Јед</a:t>
            </a:r>
            <a:r>
              <a:rPr lang="ru-RU" sz="2000" dirty="0" smtClean="0"/>
              <a:t>ноставни когнитивни процеси и елементи - осети</a:t>
            </a:r>
            <a:r>
              <a:rPr lang="ru-RU" sz="2000" dirty="0"/>
              <a:t>, опажаји, представе, брзина реакције, прагови чулне </a:t>
            </a:r>
            <a:r>
              <a:rPr lang="ru-RU" sz="2000" dirty="0" smtClean="0"/>
              <a:t>осетљивости</a:t>
            </a:r>
          </a:p>
        </p:txBody>
      </p:sp>
      <p:pic>
        <p:nvPicPr>
          <p:cNvPr id="13316" name="Picture 3" descr="wund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0" y="1600200"/>
            <a:ext cx="13017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430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sr-Cyrl-RS" smtClean="0"/>
              <a:t>ФУНКЦИОНАЛИЗАМ</a:t>
            </a:r>
            <a:endParaRPr lang="en-US" smtClean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05000"/>
            <a:ext cx="8229600" cy="4225925"/>
          </a:xfrm>
        </p:spPr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800" dirty="0" smtClean="0"/>
              <a:t>Оснивачи и време: 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ru-RU" sz="2100" dirty="0" smtClean="0"/>
              <a:t>Вилијам </a:t>
            </a:r>
            <a:r>
              <a:rPr lang="ru-RU" sz="2100" dirty="0"/>
              <a:t>Џ</a:t>
            </a:r>
            <a:r>
              <a:rPr lang="ru-RU" sz="2100" dirty="0" smtClean="0"/>
              <a:t>ејмс - 1890 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ru-RU" sz="2100" dirty="0" smtClean="0"/>
              <a:t>Џон Дјуји</a:t>
            </a:r>
            <a:r>
              <a:rPr lang="ru-RU" sz="2100" dirty="0"/>
              <a:t> </a:t>
            </a:r>
            <a:r>
              <a:rPr lang="ru-RU" sz="2100" dirty="0" smtClean="0"/>
              <a:t>- 1896</a:t>
            </a:r>
            <a:endParaRPr lang="ru-RU" sz="2100" dirty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ru-RU" sz="2800" dirty="0" smtClean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800" dirty="0" smtClean="0"/>
              <a:t>Предмет</a:t>
            </a:r>
            <a:r>
              <a:rPr lang="ru-RU" sz="2800" dirty="0"/>
              <a:t>: </a:t>
            </a:r>
            <a:r>
              <a:rPr lang="ru-RU" sz="2400" dirty="0"/>
              <a:t>свесни </a:t>
            </a:r>
            <a:r>
              <a:rPr lang="ru-RU" sz="2400" i="1" dirty="0"/>
              <a:t>процеси</a:t>
            </a:r>
            <a:r>
              <a:rPr lang="ru-RU" sz="2400" dirty="0"/>
              <a:t>, понашање и њихове </a:t>
            </a:r>
            <a:r>
              <a:rPr lang="ru-RU" sz="2400" i="1" dirty="0"/>
              <a:t>функције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800" dirty="0"/>
              <a:t>Постулат: </a:t>
            </a:r>
            <a:r>
              <a:rPr lang="ru-RU" sz="2400" i="1" dirty="0"/>
              <a:t>функција</a:t>
            </a:r>
            <a:r>
              <a:rPr lang="ru-RU" sz="2400" dirty="0"/>
              <a:t> је примарна у односу на </a:t>
            </a:r>
            <a:r>
              <a:rPr lang="ru-RU" sz="2400" i="1" dirty="0"/>
              <a:t>структуру</a:t>
            </a:r>
            <a:r>
              <a:rPr lang="ru-RU" sz="2400" dirty="0"/>
              <a:t>; психичке појаве су средство прилагођавања средини, најбоље </a:t>
            </a:r>
            <a:r>
              <a:rPr lang="ru-RU" sz="2400" dirty="0" smtClean="0"/>
              <a:t>се могу разумети кроз њихову </a:t>
            </a:r>
            <a:r>
              <a:rPr lang="ru-RU" sz="2400" dirty="0"/>
              <a:t>адаптивну функцију </a:t>
            </a:r>
            <a:r>
              <a:rPr lang="ru-RU" sz="2400" dirty="0" smtClean="0"/>
              <a:t>(</a:t>
            </a:r>
            <a:r>
              <a:rPr lang="ru-RU" sz="2400" i="1" dirty="0" smtClean="0"/>
              <a:t>Шта људи раде и зашто то чине?, </a:t>
            </a:r>
            <a:r>
              <a:rPr lang="ru-RU" sz="2400" dirty="0" smtClean="0"/>
              <a:t>а не </a:t>
            </a:r>
            <a:r>
              <a:rPr lang="ru-RU" sz="2400" i="1" dirty="0" smtClean="0"/>
              <a:t>Шта  су елементи свести?</a:t>
            </a:r>
            <a:r>
              <a:rPr lang="ru-RU" sz="2400" dirty="0" smtClean="0"/>
              <a:t>)</a:t>
            </a:r>
            <a:endParaRPr lang="ru-RU" sz="2400" dirty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800" dirty="0" smtClean="0"/>
              <a:t>Чињенице: </a:t>
            </a:r>
            <a:r>
              <a:rPr lang="ru-RU" sz="2400" dirty="0" smtClean="0"/>
              <a:t>све корисне (интроспективне и о понашању)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800" dirty="0" smtClean="0"/>
              <a:t>Методе: </a:t>
            </a:r>
            <a:r>
              <a:rPr lang="ru-RU" sz="2400" dirty="0"/>
              <a:t>све </a:t>
            </a:r>
            <a:r>
              <a:rPr lang="ru-RU" sz="2400" dirty="0" smtClean="0"/>
              <a:t>поуздане (субјективне и објективне)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600" dirty="0" smtClean="0"/>
              <a:t>Циљ:</a:t>
            </a:r>
            <a:r>
              <a:rPr lang="ru-RU" sz="2400" dirty="0" smtClean="0"/>
              <a:t> </a:t>
            </a:r>
            <a:r>
              <a:rPr lang="ru-RU" sz="2400" dirty="0"/>
              <a:t>каква је улога (функција) психичких процеса</a:t>
            </a:r>
            <a:r>
              <a:rPr lang="ru-RU" sz="2400" dirty="0" smtClean="0"/>
              <a:t>.</a:t>
            </a:r>
            <a:endParaRPr lang="ru-RU" sz="2400" dirty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800" dirty="0"/>
              <a:t>Допринос: </a:t>
            </a:r>
            <a:r>
              <a:rPr lang="ru-RU" sz="2400" dirty="0"/>
              <a:t>општа и педагошка </a:t>
            </a:r>
            <a:r>
              <a:rPr lang="ru-RU" sz="2400" dirty="0" smtClean="0"/>
              <a:t>психологија</a:t>
            </a:r>
            <a:endParaRPr lang="ru-RU" sz="2400" dirty="0"/>
          </a:p>
        </p:txBody>
      </p:sp>
      <p:pic>
        <p:nvPicPr>
          <p:cNvPr id="14340" name="Picture 3" descr="wjam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56"/>
          <a:stretch>
            <a:fillRect/>
          </a:stretch>
        </p:blipFill>
        <p:spPr bwMode="auto">
          <a:xfrm>
            <a:off x="4191000" y="1828800"/>
            <a:ext cx="1095375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59" t="-2" r="9872" b="12683"/>
          <a:stretch>
            <a:fillRect/>
          </a:stretch>
        </p:blipFill>
        <p:spPr bwMode="auto">
          <a:xfrm>
            <a:off x="6324600" y="1828800"/>
            <a:ext cx="1063625" cy="138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9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890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sr-Cyrl-RS" smtClean="0"/>
              <a:t>ПСИХОАНАЛИЗА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sr-Cyrl-RS" dirty="0" smtClean="0"/>
              <a:t>Оснивач и време: </a:t>
            </a:r>
            <a:r>
              <a:rPr lang="sr-Cyrl-RS" sz="2400" dirty="0" smtClean="0"/>
              <a:t>Сигмунд Фројд  - 1892 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RS" sz="2400" dirty="0" smtClean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800" dirty="0"/>
              <a:t>Предмет: </a:t>
            </a:r>
            <a:r>
              <a:rPr lang="ru-RU" sz="2400" dirty="0" smtClean="0"/>
              <a:t>целокупна личност, а посебно несвесни и нагонски процеси и структуре </a:t>
            </a:r>
            <a:endParaRPr lang="ru-RU" sz="24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800" dirty="0" smtClean="0"/>
              <a:t>Постулат</a:t>
            </a:r>
            <a:r>
              <a:rPr lang="ru-RU" sz="2800" dirty="0"/>
              <a:t>: </a:t>
            </a:r>
            <a:r>
              <a:rPr lang="ru-RU" sz="2400" dirty="0" smtClean="0"/>
              <a:t>свесне и рационалне психичке појаве су секундарне, детерминисане несвесним и </a:t>
            </a:r>
            <a:r>
              <a:rPr lang="ru-RU" sz="2400" dirty="0"/>
              <a:t>ирационалним</a:t>
            </a:r>
            <a:r>
              <a:rPr lang="ru-RU" sz="2400" dirty="0" smtClean="0"/>
              <a:t>; личност одраслог одређена је раним детињством </a:t>
            </a:r>
            <a:endParaRPr lang="ru-RU" sz="24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800" dirty="0"/>
              <a:t>Метод: </a:t>
            </a:r>
            <a:r>
              <a:rPr lang="ru-RU" sz="2400" dirty="0" smtClean="0"/>
              <a:t>анализа свести и манифестног понашања са дубинског, структуралног, динамичког и економског гледишта (тумачење асоцијација, симптома и снова)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600" dirty="0" smtClean="0"/>
              <a:t>Циљ</a:t>
            </a:r>
            <a:r>
              <a:rPr lang="ru-RU" sz="2400" dirty="0" smtClean="0"/>
              <a:t>: откривање несвесног, освешћење и оздрављење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800" dirty="0" smtClean="0"/>
              <a:t>Допринос: </a:t>
            </a:r>
            <a:r>
              <a:rPr lang="ru-RU" sz="2400" dirty="0" smtClean="0"/>
              <a:t>психологија личности, клиничка, развојна, социјална психологија</a:t>
            </a:r>
            <a:endParaRPr lang="en-US" sz="2400" dirty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275" y="1219200"/>
            <a:ext cx="1268413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sr-Cyrl-RS" smtClean="0"/>
              <a:t>РЕФЛЕКСОЛОШКА ШКОЛА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sr-Cyrl-RS" sz="2800" dirty="0" smtClean="0"/>
              <a:t>Оснивач и време: </a:t>
            </a:r>
            <a:r>
              <a:rPr lang="sr-Cyrl-RS" sz="2400" dirty="0" smtClean="0"/>
              <a:t>Иван П. Павлов</a:t>
            </a:r>
          </a:p>
          <a:p>
            <a:r>
              <a:rPr lang="sr-Cyrl-RS" sz="2400" dirty="0" smtClean="0"/>
              <a:t>- крај 19. века</a:t>
            </a:r>
          </a:p>
          <a:p>
            <a:r>
              <a:rPr lang="sr-Cyrl-RS" sz="2800" dirty="0" smtClean="0"/>
              <a:t>Предмет: </a:t>
            </a:r>
            <a:r>
              <a:rPr lang="sr-Cyrl-RS" sz="2400" dirty="0" smtClean="0"/>
              <a:t>безусловни и условни рефлекси</a:t>
            </a:r>
          </a:p>
          <a:p>
            <a:r>
              <a:rPr lang="sr-Cyrl-RS" sz="2800" dirty="0" smtClean="0"/>
              <a:t>Постулат: </a:t>
            </a:r>
            <a:r>
              <a:rPr lang="sr-Cyrl-RS" sz="2400" dirty="0" smtClean="0"/>
              <a:t>Целокупна психичка делатност се обавља по моделу рефлексног лука (менталне појаве – секундарне)</a:t>
            </a:r>
            <a:endParaRPr lang="sr-Cyrl-RS" sz="2800" dirty="0" smtClean="0"/>
          </a:p>
          <a:p>
            <a:r>
              <a:rPr lang="sr-Cyrl-RS" sz="2800" dirty="0" smtClean="0"/>
              <a:t>Метод: </a:t>
            </a:r>
            <a:r>
              <a:rPr lang="sr-Cyrl-RS" sz="2400" dirty="0" smtClean="0"/>
              <a:t>Лабораторијско експериментално, објективно истраживање рефлекса</a:t>
            </a:r>
            <a:endParaRPr lang="sr-Cyrl-RS" sz="2800" dirty="0" smtClean="0"/>
          </a:p>
          <a:p>
            <a:r>
              <a:rPr lang="sr-Cyrl-RS" sz="2800" dirty="0" smtClean="0"/>
              <a:t>Циљ: </a:t>
            </a:r>
            <a:r>
              <a:rPr lang="sr-Cyrl-RS" sz="2400" dirty="0" smtClean="0"/>
              <a:t>Објаснити најсложеније психичке појаве као стицање условних рефлекса (првог, другог ... реда)</a:t>
            </a:r>
            <a:endParaRPr lang="sr-Cyrl-RS" sz="2800" dirty="0" smtClean="0"/>
          </a:p>
          <a:p>
            <a:r>
              <a:rPr lang="sr-Cyrl-RS" sz="2800" dirty="0" smtClean="0"/>
              <a:t>Допринос: </a:t>
            </a:r>
            <a:r>
              <a:rPr lang="sr-Cyrl-RS" sz="2400" dirty="0" smtClean="0"/>
              <a:t>психологија учења, развоја, педагошка и клиничка психологија</a:t>
            </a:r>
            <a:endParaRPr 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40"/>
          <a:stretch>
            <a:fillRect/>
          </a:stretch>
        </p:blipFill>
        <p:spPr bwMode="auto">
          <a:xfrm>
            <a:off x="6172200" y="1371600"/>
            <a:ext cx="1982788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sr-Cyrl-RS" smtClean="0"/>
              <a:t>БИХЕЈВИОРИЗАМ</a:t>
            </a:r>
            <a:endParaRPr lang="en-US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209800"/>
            <a:ext cx="8229600" cy="4302125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600" dirty="0" smtClean="0"/>
              <a:t>Оснивач и време</a:t>
            </a:r>
            <a:r>
              <a:rPr lang="ru-RU" sz="2400" dirty="0" smtClean="0"/>
              <a:t>: </a:t>
            </a:r>
            <a:r>
              <a:rPr lang="ru-RU" sz="2000" dirty="0" smtClean="0"/>
              <a:t>Џон </a:t>
            </a:r>
            <a:r>
              <a:rPr lang="ru-RU" sz="2000" dirty="0"/>
              <a:t>Вотсон – </a:t>
            </a:r>
            <a:endParaRPr lang="ru-RU" sz="2000" dirty="0" smtClean="0"/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ru-RU" sz="2000" dirty="0" smtClean="0"/>
              <a:t>“</a:t>
            </a:r>
            <a:r>
              <a:rPr lang="ru-RU" sz="2000" dirty="0"/>
              <a:t>Психологија </a:t>
            </a:r>
            <a:r>
              <a:rPr lang="ru-RU" sz="2000" dirty="0" smtClean="0"/>
              <a:t>како је види бихејвиориста» (1913)</a:t>
            </a:r>
            <a:endParaRPr lang="ru-RU" sz="2000" dirty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ru-RU" sz="2400" dirty="0" smtClean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500" dirty="0" smtClean="0"/>
              <a:t>Предмет</a:t>
            </a:r>
            <a:r>
              <a:rPr lang="ru-RU" sz="2400" dirty="0"/>
              <a:t>: </a:t>
            </a:r>
            <a:r>
              <a:rPr lang="ru-RU" sz="2000" dirty="0"/>
              <a:t>спољашње понашање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500" dirty="0" smtClean="0"/>
              <a:t>Постулат</a:t>
            </a:r>
            <a:r>
              <a:rPr lang="ru-RU" sz="2400" dirty="0"/>
              <a:t>: </a:t>
            </a:r>
            <a:r>
              <a:rPr lang="ru-RU" sz="2000" dirty="0"/>
              <a:t>С-Р шема – понашање је увек у функцији спољашњих </a:t>
            </a:r>
            <a:r>
              <a:rPr lang="ru-RU" sz="2000" dirty="0" smtClean="0"/>
              <a:t>дражи. </a:t>
            </a:r>
            <a:r>
              <a:rPr lang="ru-RU" sz="2000" dirty="0"/>
              <a:t>Касније се уводи проширена, С-О-Р шема 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400" dirty="0" smtClean="0"/>
              <a:t>Метода</a:t>
            </a:r>
            <a:r>
              <a:rPr lang="ru-RU" sz="2400" dirty="0"/>
              <a:t>: </a:t>
            </a:r>
            <a:r>
              <a:rPr lang="ru-RU" sz="2000" dirty="0"/>
              <a:t>спољашње објективно </a:t>
            </a:r>
            <a:r>
              <a:rPr lang="ru-RU" sz="2000" dirty="0" smtClean="0"/>
              <a:t>посматрање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400" dirty="0"/>
              <a:t>Циљ: </a:t>
            </a:r>
            <a:r>
              <a:rPr lang="ru-RU" sz="2000" dirty="0"/>
              <a:t>предвиђање и контрола понашања јединки на основу познавања закона понашања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ru-RU" sz="2400" dirty="0" smtClean="0"/>
              <a:t>Допринос</a:t>
            </a:r>
            <a:r>
              <a:rPr lang="ru-RU" sz="2400" dirty="0"/>
              <a:t>: </a:t>
            </a:r>
            <a:r>
              <a:rPr lang="ru-RU" sz="2000" dirty="0"/>
              <a:t>психологија учења, бихејвиорална терапија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en-US" sz="2400" dirty="0" smtClean="0"/>
          </a:p>
        </p:txBody>
      </p:sp>
      <p:pic>
        <p:nvPicPr>
          <p:cNvPr id="16388" name="Picture 3" descr="wat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50"/>
          <a:stretch>
            <a:fillRect/>
          </a:stretch>
        </p:blipFill>
        <p:spPr bwMode="auto">
          <a:xfrm>
            <a:off x="7086600" y="2209800"/>
            <a:ext cx="1219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90115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471</TotalTime>
  <Words>890</Words>
  <Application>Microsoft Office PowerPoint</Application>
  <PresentationFormat>On-screen Show (4:3)</PresentationFormat>
  <Paragraphs>139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ПРАВЦИ У ПСИХОЛОГИЈИ</vt:lpstr>
      <vt:lpstr>ШТА СУ ПРАВЦИ У ПСИХОЛОГИЈИ</vt:lpstr>
      <vt:lpstr>ПРЕГЛЕД ОДНОСА ПРАВАЦА</vt:lpstr>
      <vt:lpstr>ХРОНОЛОГИЈА НАСТАНАКА ПРАВАЦА</vt:lpstr>
      <vt:lpstr>СТРУКТУРАЛИЗАМ</vt:lpstr>
      <vt:lpstr>ФУНКЦИОНАЛИЗАМ</vt:lpstr>
      <vt:lpstr>ПСИХОАНАЛИЗА</vt:lpstr>
      <vt:lpstr>РЕФЛЕКСОЛОШКА ШКОЛА</vt:lpstr>
      <vt:lpstr>БИХЕЈВИОРИЗАМ</vt:lpstr>
      <vt:lpstr>ГЕШТАЛТ ПСИХОЛОГИЈА</vt:lpstr>
      <vt:lpstr>ЕГЗИСТЕНЦИЈАЛИСТИЧКА ПСИХОЛОГИЈА</vt:lpstr>
      <vt:lpstr>ХУМАНИСТИЧКА ПСИХОЛОГИЈА</vt:lpstr>
      <vt:lpstr>КОГНИТИВНА ПСИХОЛОГИЈА</vt:lpstr>
      <vt:lpstr>ПОЗИТИВНА ПСИХОЛОГИЈА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Psihološke škole/pravci</dc:title>
  <dc:creator>Nata</dc:creator>
  <cp:lastModifiedBy>zarko</cp:lastModifiedBy>
  <cp:revision>95</cp:revision>
  <dcterms:created xsi:type="dcterms:W3CDTF">2005-03-07T16:18:45Z</dcterms:created>
  <dcterms:modified xsi:type="dcterms:W3CDTF">2014-10-26T20:43:21Z</dcterms:modified>
</cp:coreProperties>
</file>